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56" r:id="rId3"/>
    <p:sldId id="293" r:id="rId4"/>
    <p:sldId id="294" r:id="rId5"/>
    <p:sldId id="297" r:id="rId6"/>
    <p:sldId id="257" r:id="rId7"/>
    <p:sldId id="258" r:id="rId8"/>
    <p:sldId id="259" r:id="rId9"/>
    <p:sldId id="261" r:id="rId10"/>
    <p:sldId id="262" r:id="rId11"/>
    <p:sldId id="263" r:id="rId12"/>
    <p:sldId id="264" r:id="rId13"/>
    <p:sldId id="265" r:id="rId14"/>
    <p:sldId id="266" r:id="rId15"/>
    <p:sldId id="267" r:id="rId16"/>
    <p:sldId id="268" r:id="rId17"/>
    <p:sldId id="260" r:id="rId18"/>
    <p:sldId id="289" r:id="rId19"/>
    <p:sldId id="270" r:id="rId20"/>
    <p:sldId id="271" r:id="rId21"/>
    <p:sldId id="272" r:id="rId22"/>
    <p:sldId id="273" r:id="rId23"/>
    <p:sldId id="274" r:id="rId24"/>
    <p:sldId id="275" r:id="rId25"/>
    <p:sldId id="276" r:id="rId26"/>
    <p:sldId id="298" r:id="rId27"/>
    <p:sldId id="278" r:id="rId28"/>
    <p:sldId id="279" r:id="rId29"/>
    <p:sldId id="280" r:id="rId30"/>
    <p:sldId id="299" r:id="rId31"/>
    <p:sldId id="282" r:id="rId32"/>
    <p:sldId id="300" r:id="rId33"/>
    <p:sldId id="285" r:id="rId34"/>
    <p:sldId id="286" r:id="rId35"/>
    <p:sldId id="287" r:id="rId36"/>
    <p:sldId id="288"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CBFDFE"/>
    <a:srgbClr val="FFFCCC"/>
    <a:srgbClr val="DDDDAA"/>
    <a:srgbClr val="EB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8"/>
  </p:normalViewPr>
  <p:slideViewPr>
    <p:cSldViewPr snapToGrid="0" snapToObjects="1">
      <p:cViewPr varScale="1">
        <p:scale>
          <a:sx n="142" d="100"/>
          <a:sy n="142" d="100"/>
        </p:scale>
        <p:origin x="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625947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1343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76238" y="685800"/>
            <a:ext cx="6105525"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100">
                <a:latin typeface="Helvetica Neue"/>
                <a:ea typeface="Helvetica Neue"/>
                <a:cs typeface="Helvetica Neue"/>
                <a:sym typeface="Helvetica Neue"/>
              </a:defRPr>
            </a:lvl1pPr>
          </a:lstStyle>
          <a:p>
            <a:r>
              <a:t>pregnancy test example?</a:t>
            </a:r>
          </a:p>
        </p:txBody>
      </p:sp>
    </p:spTree>
    <p:extLst>
      <p:ext uri="{BB962C8B-B14F-4D97-AF65-F5344CB8AC3E}">
        <p14:creationId xmlns:p14="http://schemas.microsoft.com/office/powerpoint/2010/main" val="128331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326563" y="454914"/>
            <a:ext cx="8709949" cy="585428"/>
          </a:xfrm>
          <a:prstGeom prst="rect">
            <a:avLst/>
          </a:prstGeom>
        </p:spPr>
        <p:txBody>
          <a:bodyPr lIns="93456" tIns="93456" rIns="93456" bIns="93456">
            <a:normAutofit/>
          </a:bodyPr>
          <a:lstStyle>
            <a:lvl1pPr defTabSz="934719">
              <a:lnSpc>
                <a:spcPct val="100000"/>
              </a:lnSpc>
              <a:defRPr sz="2800" b="0">
                <a:solidFill>
                  <a:srgbClr val="000000"/>
                </a:solidFill>
                <a:uFillTx/>
                <a:latin typeface="Arial"/>
                <a:ea typeface="Arial"/>
                <a:cs typeface="Arial"/>
                <a:sym typeface="Arial"/>
              </a:defRPr>
            </a:lvl1pPr>
          </a:lstStyle>
          <a:p>
            <a:r>
              <a:t>Title Text</a:t>
            </a:r>
          </a:p>
        </p:txBody>
      </p:sp>
      <p:sp>
        <p:nvSpPr>
          <p:cNvPr id="137" name="Body Level One…"/>
          <p:cNvSpPr txBox="1">
            <a:spLocks noGrp="1"/>
          </p:cNvSpPr>
          <p:nvPr>
            <p:ph type="body" idx="1"/>
          </p:nvPr>
        </p:nvSpPr>
        <p:spPr>
          <a:xfrm>
            <a:off x="326563" y="1178085"/>
            <a:ext cx="8709949" cy="3492321"/>
          </a:xfrm>
          <a:prstGeom prst="rect">
            <a:avLst/>
          </a:prstGeom>
        </p:spPr>
        <p:txBody>
          <a:bodyPr lIns="93456" tIns="93456" rIns="93456" bIns="93456">
            <a:normAutofit/>
          </a:bodyPr>
          <a:lstStyle>
            <a:lvl1pPr marL="0" indent="0" defTabSz="934719">
              <a:lnSpc>
                <a:spcPct val="115000"/>
              </a:lnSpc>
              <a:spcBef>
                <a:spcPts val="1600"/>
              </a:spcBef>
              <a:buClr>
                <a:srgbClr val="595959"/>
              </a:buClr>
              <a:buSzPct val="100000"/>
              <a:buChar char="●"/>
              <a:defRPr sz="1800" b="0">
                <a:solidFill>
                  <a:srgbClr val="595959"/>
                </a:solidFill>
                <a:uFillTx/>
                <a:latin typeface="Arial"/>
                <a:ea typeface="Arial"/>
                <a:cs typeface="Arial"/>
                <a:sym typeface="Arial"/>
              </a:defRPr>
            </a:lvl1pPr>
            <a:lvl2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2pPr>
            <a:lvl3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3pPr>
            <a:lvl4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4pPr>
            <a:lvl5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668672" y="4775868"/>
            <a:ext cx="397382" cy="384298"/>
          </a:xfrm>
          <a:prstGeom prst="rect">
            <a:avLst/>
          </a:prstGeom>
        </p:spPr>
        <p:txBody>
          <a:bodyPr lIns="93456" tIns="93456" rIns="93456" bIns="93456" anchor="ctr"/>
          <a:lstStyle>
            <a:lvl1pPr algn="l" defTabSz="934719">
              <a:defRPr sz="1400" b="0">
                <a:uFillTx/>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ikit-learn.org/stable/modules/generated/sklearn.linear_model.LogisticRegress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5.tif"/><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a3q9d7AKQ" TargetMode="External"/><Relationship Id="rId4" Type="http://schemas.openxmlformats.org/officeDocument/2006/relationships/hyperlink" Target="http://www.ats.ucla.edu/stat/mult_pkg/faq/general/odds_ratio.htm" TargetMode="External"/><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mKOOGVRsmc" TargetMode="External"/><Relationship Id="rId4" Type="http://schemas.openxmlformats.org/officeDocument/2006/relationships/image" Target="../media/image27.tif"/><Relationship Id="rId1" Type="http://schemas.openxmlformats.org/officeDocument/2006/relationships/slideLayout" Target="../slideLayouts/slideLayout4.xml"/><Relationship Id="rId2" Type="http://schemas.openxmlformats.org/officeDocument/2006/relationships/hyperlink" Target="https://www.youtube.com/watch?v=CmEqvD_ov2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26451077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7" name="LOGISTIC REGRESSION"/>
          <p:cNvSpPr txBox="1">
            <a:spLocks noGrp="1"/>
          </p:cNvSpPr>
          <p:nvPr>
            <p:ph type="title"/>
          </p:nvPr>
        </p:nvSpPr>
        <p:spPr>
          <a:prstGeom prst="rect">
            <a:avLst/>
          </a:prstGeom>
        </p:spPr>
        <p:txBody>
          <a:bodyPr/>
          <a:lstStyle/>
          <a:p>
            <a:r>
              <a:t>LOGISTIC REGRESSION</a:t>
            </a:r>
          </a:p>
        </p:txBody>
      </p:sp>
      <p:sp>
        <p:nvSpPr>
          <p:cNvPr id="188" name="We want to build a classifier that correctly identifies which class our target variable y belongs to given our input variable x.…"/>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build a </a:t>
            </a:r>
            <a:r>
              <a:rPr lang="en-GB" dirty="0" smtClean="0"/>
              <a:t>BINARY </a:t>
            </a:r>
            <a:r>
              <a:rPr dirty="0" smtClean="0"/>
              <a:t>classifier </a:t>
            </a:r>
            <a:r>
              <a:rPr dirty="0"/>
              <a:t>that correctly identifies which class our target variable y belongs to given our input variable x.</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Why not use the linear regression model?</a:t>
            </a:r>
          </a:p>
          <a:p>
            <a:pPr marR="65828" algn="l" defTabSz="914400">
              <a:lnSpc>
                <a:spcPts val="2400"/>
              </a:lnSpc>
              <a:spcBef>
                <a:spcPts val="700"/>
              </a:spcBef>
              <a:defRPr sz="2000" b="0"/>
            </a:pPr>
            <a:endParaRPr dirty="0"/>
          </a:p>
          <a:p>
            <a:pPr marR="65828" defTabSz="914400">
              <a:lnSpc>
                <a:spcPts val="2400"/>
              </a:lnSpc>
              <a:spcBef>
                <a:spcPts val="700"/>
              </a:spcBef>
              <a:defRPr sz="3000" b="0"/>
            </a:pPr>
            <a:r>
              <a:rPr dirty="0"/>
              <a:t>y=Xβ+ϵ</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5" name="LOGISTIC REGRESSION"/>
          <p:cNvSpPr txBox="1">
            <a:spLocks noGrp="1"/>
          </p:cNvSpPr>
          <p:nvPr>
            <p:ph type="title"/>
          </p:nvPr>
        </p:nvSpPr>
        <p:spPr>
          <a:prstGeom prst="rect">
            <a:avLst/>
          </a:prstGeom>
        </p:spPr>
        <p:txBody>
          <a:bodyPr/>
          <a:lstStyle/>
          <a:p>
            <a:r>
              <a:t>LOGISTIC REGRESSION</a:t>
            </a:r>
          </a:p>
        </p:txBody>
      </p:sp>
      <p:sp>
        <p:nvSpPr>
          <p:cNvPr id="196" name="Regression is limited to (0,1) prediction could be &gt; 1 or &lt; 0 ……"/>
          <p:cNvSpPr txBox="1"/>
          <p:nvPr/>
        </p:nvSpPr>
        <p:spPr>
          <a:xfrm>
            <a:off x="454024" y="1226372"/>
            <a:ext cx="8455027" cy="220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lang="en-GB" dirty="0" smtClean="0"/>
              <a:t>Predicting </a:t>
            </a:r>
          </a:p>
          <a:p>
            <a:pPr marL="259715" marR="65828" indent="-219075" algn="l" defTabSz="914400">
              <a:lnSpc>
                <a:spcPts val="2400"/>
              </a:lnSpc>
              <a:spcBef>
                <a:spcPts val="700"/>
              </a:spcBef>
              <a:buClr>
                <a:srgbClr val="000000"/>
              </a:buClr>
              <a:buSzPct val="69000"/>
              <a:buFont typeface="Lucida Grande"/>
              <a:buChar char="‣"/>
              <a:defRPr sz="2000" b="0"/>
            </a:pPr>
            <a:endParaRPr lang="en-GB" dirty="0"/>
          </a:p>
          <a:p>
            <a:pPr marL="259715" marR="65828" indent="-219075" algn="l" defTabSz="914400">
              <a:lnSpc>
                <a:spcPts val="2400"/>
              </a:lnSpc>
              <a:spcBef>
                <a:spcPts val="700"/>
              </a:spcBef>
              <a:buClr>
                <a:srgbClr val="000000"/>
              </a:buClr>
              <a:buSzPct val="69000"/>
              <a:buFont typeface="Lucida Grande"/>
              <a:buChar char="‣"/>
              <a:defRPr sz="2000" b="0"/>
            </a:pPr>
            <a:r>
              <a:rPr dirty="0" smtClean="0"/>
              <a:t>Regression </a:t>
            </a:r>
            <a:r>
              <a:rPr dirty="0"/>
              <a:t>is limited to (0,1) prediction could be &gt; 1 or &lt; 0 … </a:t>
            </a:r>
          </a:p>
          <a:p>
            <a:pPr marL="259715" marR="65828" indent="-219075" algn="l" defTabSz="914400">
              <a:lnSpc>
                <a:spcPts val="2400"/>
              </a:lnSpc>
              <a:spcBef>
                <a:spcPts val="700"/>
              </a:spcBef>
              <a:buClr>
                <a:srgbClr val="000000"/>
              </a:buClr>
              <a:buSzPct val="69000"/>
              <a:buFont typeface="Lucida Grande"/>
              <a:buChar char="‣"/>
              <a:defRPr sz="2000" b="0"/>
            </a:pPr>
            <a:endParaRPr lang="en-GB" dirty="0" smtClean="0"/>
          </a:p>
          <a:p>
            <a:pPr marL="259715" marR="65828" indent="-219075" algn="l" defTabSz="914400">
              <a:lnSpc>
                <a:spcPts val="2400"/>
              </a:lnSpc>
              <a:spcBef>
                <a:spcPts val="700"/>
              </a:spcBef>
              <a:buClr>
                <a:srgbClr val="000000"/>
              </a:buClr>
              <a:buSzPct val="69000"/>
              <a:buFont typeface="Lucida Grande"/>
              <a:buChar char="‣"/>
              <a:defRPr sz="2000" b="0"/>
            </a:pPr>
            <a:r>
              <a:rPr dirty="0" smtClean="0"/>
              <a:t>We </a:t>
            </a:r>
            <a:r>
              <a:rPr dirty="0"/>
              <a:t>want a classification method that can handle these cases and give us results we can easily interpret.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3" name="LOGISTIC REGRESSION"/>
          <p:cNvSpPr txBox="1">
            <a:spLocks noGrp="1"/>
          </p:cNvSpPr>
          <p:nvPr>
            <p:ph type="title"/>
          </p:nvPr>
        </p:nvSpPr>
        <p:spPr>
          <a:prstGeom prst="rect">
            <a:avLst/>
          </a:prstGeom>
        </p:spPr>
        <p:txBody>
          <a:bodyPr/>
          <a:lstStyle/>
          <a:p>
            <a:r>
              <a:t>LOGISTIC REGRESSION</a:t>
            </a:r>
          </a:p>
        </p:txBody>
      </p:sp>
      <p:sp>
        <p:nvSpPr>
          <p:cNvPr id="204" name="This is a good starting point but we still have the problem of p(Y) being outside the 0,1 range.…"/>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a good starting point but we still have the problem of p(Y) being outside the 0,1 range.</a:t>
            </a:r>
          </a:p>
          <a:p>
            <a:pPr marL="259715" marR="65828" indent="-219075" algn="l" defTabSz="914400">
              <a:lnSpc>
                <a:spcPts val="2400"/>
              </a:lnSpc>
              <a:spcBef>
                <a:spcPts val="700"/>
              </a:spcBef>
              <a:buClr>
                <a:srgbClr val="000000"/>
              </a:buClr>
              <a:buSzPct val="69000"/>
              <a:buFont typeface="Lucida Grande"/>
              <a:buChar char="‣"/>
              <a:defRPr sz="2000" b="0"/>
            </a:pPr>
            <a:r>
              <a:t>We need to model p(Y=1|X) using a function that gives outputs between 0 and 1.</a:t>
            </a:r>
          </a:p>
          <a:p>
            <a:pPr marL="259715" marR="65828" indent="-219075" algn="l" defTabSz="914400">
              <a:lnSpc>
                <a:spcPts val="2400"/>
              </a:lnSpc>
              <a:spcBef>
                <a:spcPts val="700"/>
              </a:spcBef>
              <a:buClr>
                <a:srgbClr val="000000"/>
              </a:buClr>
              <a:buSzPct val="69000"/>
              <a:buFont typeface="Lucida Grande"/>
              <a:buChar char="‣"/>
              <a:defRPr sz="2000" b="0"/>
            </a:pPr>
            <a:r>
              <a:t>Basically we want something that looks like the following</a:t>
            </a:r>
          </a:p>
        </p:txBody>
      </p:sp>
      <p:sp>
        <p:nvSpPr>
          <p:cNvPr id="205" name="p(Y=1|X) = β0 + β1X."/>
          <p:cNvSpPr txBox="1"/>
          <p:nvPr/>
        </p:nvSpPr>
        <p:spPr>
          <a:xfrm>
            <a:off x="3610638" y="1204912"/>
            <a:ext cx="2433490" cy="882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uFillTx/>
                <a:latin typeface="Times"/>
                <a:ea typeface="Times"/>
                <a:cs typeface="Times"/>
                <a:sym typeface="Times"/>
              </a:defRPr>
            </a:pPr>
            <a:r>
              <a:t>p(Y=1|X) = β</a:t>
            </a:r>
            <a:r>
              <a:rPr sz="1400" baseline="-10714"/>
              <a:t>0</a:t>
            </a:r>
            <a:r>
              <a:rPr baseline="-7500"/>
              <a:t> </a:t>
            </a:r>
            <a:r>
              <a:t>+ β</a:t>
            </a:r>
            <a:r>
              <a:rPr sz="1400" baseline="-10714"/>
              <a:t>1</a:t>
            </a:r>
            <a:r>
              <a:t>X.</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2" name="LOGISTIC REGRESSION"/>
          <p:cNvSpPr txBox="1">
            <a:spLocks noGrp="1"/>
          </p:cNvSpPr>
          <p:nvPr>
            <p:ph type="title"/>
          </p:nvPr>
        </p:nvSpPr>
        <p:spPr>
          <a:prstGeom prst="rect">
            <a:avLst/>
          </a:prstGeom>
        </p:spPr>
        <p:txBody>
          <a:bodyPr/>
          <a:lstStyle/>
          <a:p>
            <a:r>
              <a:t>LOGISTIC REGRESSION</a:t>
            </a:r>
          </a:p>
        </p:txBody>
      </p:sp>
      <p:pic>
        <p:nvPicPr>
          <p:cNvPr id="213" name="Image" descr="Image"/>
          <p:cNvPicPr>
            <a:picLocks noChangeAspect="1"/>
          </p:cNvPicPr>
          <p:nvPr/>
        </p:nvPicPr>
        <p:blipFill>
          <a:blip r:embed="rId2">
            <a:extLst/>
          </a:blip>
          <a:stretch>
            <a:fillRect/>
          </a:stretch>
        </p:blipFill>
        <p:spPr>
          <a:xfrm>
            <a:off x="2141537" y="1206500"/>
            <a:ext cx="5080001" cy="3733800"/>
          </a:xfrm>
          <a:prstGeom prst="rect">
            <a:avLst/>
          </a:prstGeom>
          <a:ln w="25400"/>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0" name="LOGISTIC REGRESSION"/>
          <p:cNvSpPr txBox="1">
            <a:spLocks noGrp="1"/>
          </p:cNvSpPr>
          <p:nvPr>
            <p:ph type="title"/>
          </p:nvPr>
        </p:nvSpPr>
        <p:spPr>
          <a:prstGeom prst="rect">
            <a:avLst/>
          </a:prstGeom>
        </p:spPr>
        <p:txBody>
          <a:bodyPr/>
          <a:lstStyle/>
          <a:p>
            <a:r>
              <a:t>LOGISTIC REGRESSION</a:t>
            </a:r>
          </a:p>
        </p:txBody>
      </p:sp>
      <p:sp>
        <p:nvSpPr>
          <p:cNvPr id="221" name="This is the logit function,…"/>
          <p:cNvSpPr txBox="1"/>
          <p:nvPr/>
        </p:nvSpPr>
        <p:spPr>
          <a:xfrm>
            <a:off x="454024" y="1226372"/>
            <a:ext cx="8455027" cy="2990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the logit function, </a:t>
            </a:r>
          </a:p>
          <a:p>
            <a:pPr marL="259715" marR="65828" indent="-219075" algn="l" defTabSz="914400">
              <a:lnSpc>
                <a:spcPts val="2400"/>
              </a:lnSpc>
              <a:spcBef>
                <a:spcPts val="700"/>
              </a:spcBef>
              <a:buClr>
                <a:srgbClr val="000000"/>
              </a:buClr>
              <a:buSzPct val="69000"/>
              <a:buFont typeface="Lucida Grande"/>
              <a:buChar char="‣"/>
              <a:defRPr sz="2000" b="0"/>
            </a:pPr>
            <a:r>
              <a:t>We can see that it this function is linear in X</a:t>
            </a:r>
          </a:p>
          <a:p>
            <a:pPr marL="259715" marR="65828" indent="-219075" algn="l" defTabSz="914400">
              <a:lnSpc>
                <a:spcPts val="2400"/>
              </a:lnSpc>
              <a:spcBef>
                <a:spcPts val="700"/>
              </a:spcBef>
              <a:buClr>
                <a:srgbClr val="000000"/>
              </a:buClr>
              <a:buSzPct val="69000"/>
              <a:buFont typeface="Lucida Grande"/>
              <a:buChar char="‣"/>
              <a:defRPr sz="2000" b="0"/>
            </a:pPr>
            <a:r>
              <a:t>           is called the ‘odds’ and can be any value from 0 to ∞    </a:t>
            </a:r>
            <a:endParaRPr sz="1200"/>
          </a:p>
          <a:p>
            <a:pPr marL="183038" indent="-142398" algn="l" defTabSz="457200">
              <a:spcBef>
                <a:spcPts val="1200"/>
              </a:spcBef>
              <a:buClr>
                <a:srgbClr val="000000"/>
              </a:buClr>
              <a:buSzPct val="69000"/>
              <a:buFont typeface="Lucida Grande"/>
              <a:buChar char="‣"/>
              <a:defRPr sz="1300" b="0">
                <a:uFillTx/>
                <a:latin typeface="Times"/>
                <a:ea typeface="Times"/>
                <a:cs typeface="Times"/>
                <a:sym typeface="Times"/>
              </a:defRPr>
            </a:pPr>
            <a:endParaRPr sz="1200"/>
          </a:p>
          <a:p>
            <a:pPr marL="259715" marR="65828" indent="-219075" algn="l" defTabSz="914400">
              <a:lnSpc>
                <a:spcPts val="2400"/>
              </a:lnSpc>
              <a:spcBef>
                <a:spcPts val="700"/>
              </a:spcBef>
              <a:buClr>
                <a:srgbClr val="000000"/>
              </a:buClr>
              <a:buSzPct val="69000"/>
              <a:buFont typeface="Lucida Grande"/>
              <a:buChar char="‣"/>
              <a:defRPr sz="2000" b="0"/>
            </a:pPr>
            <a:r>
              <a:t>                    is called the ‘log-odds’ or ‘logit’</a:t>
            </a:r>
          </a:p>
        </p:txBody>
      </p:sp>
      <p:pic>
        <p:nvPicPr>
          <p:cNvPr id="222" name="Image" descr="Image"/>
          <p:cNvPicPr>
            <a:picLocks noChangeAspect="1"/>
          </p:cNvPicPr>
          <p:nvPr/>
        </p:nvPicPr>
        <p:blipFill>
          <a:blip r:embed="rId2">
            <a:extLst/>
          </a:blip>
          <a:stretch>
            <a:fillRect/>
          </a:stretch>
        </p:blipFill>
        <p:spPr>
          <a:xfrm>
            <a:off x="3475037" y="1325562"/>
            <a:ext cx="2413001" cy="673101"/>
          </a:xfrm>
          <a:prstGeom prst="rect">
            <a:avLst/>
          </a:prstGeom>
          <a:ln w="25400"/>
        </p:spPr>
      </p:pic>
      <p:pic>
        <p:nvPicPr>
          <p:cNvPr id="223" name="Image" descr="Image"/>
          <p:cNvPicPr>
            <a:picLocks noChangeAspect="1"/>
          </p:cNvPicPr>
          <p:nvPr/>
        </p:nvPicPr>
        <p:blipFill>
          <a:blip r:embed="rId3">
            <a:extLst/>
          </a:blip>
          <a:stretch>
            <a:fillRect/>
          </a:stretch>
        </p:blipFill>
        <p:spPr>
          <a:xfrm>
            <a:off x="712787" y="2819400"/>
            <a:ext cx="571501" cy="533400"/>
          </a:xfrm>
          <a:prstGeom prst="rect">
            <a:avLst/>
          </a:prstGeom>
          <a:ln w="25400"/>
        </p:spPr>
      </p:pic>
      <p:pic>
        <p:nvPicPr>
          <p:cNvPr id="224" name="Image" descr="Image"/>
          <p:cNvPicPr>
            <a:picLocks noChangeAspect="1"/>
          </p:cNvPicPr>
          <p:nvPr/>
        </p:nvPicPr>
        <p:blipFill>
          <a:blip r:embed="rId4">
            <a:extLst/>
          </a:blip>
          <a:stretch>
            <a:fillRect/>
          </a:stretch>
        </p:blipFill>
        <p:spPr>
          <a:xfrm>
            <a:off x="636587" y="3378200"/>
            <a:ext cx="1181101" cy="584200"/>
          </a:xfrm>
          <a:prstGeom prst="rect">
            <a:avLst/>
          </a:prstGeom>
          <a:ln w="25400"/>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EVALUATING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EVALUATING LOGISTIC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71"/>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How to Classify Using Probability?</a:t>
            </a:r>
          </a:p>
        </p:txBody>
      </p:sp>
      <p:sp>
        <p:nvSpPr>
          <p:cNvPr id="232" name="Shape 372"/>
          <p:cNvSpPr txBox="1">
            <a:spLocks noGrp="1"/>
          </p:cNvSpPr>
          <p:nvPr>
            <p:ph type="body" idx="1"/>
          </p:nvPr>
        </p:nvSpPr>
        <p:spPr>
          <a:xfrm>
            <a:off x="298989" y="1178085"/>
            <a:ext cx="8709948" cy="3590148"/>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We transformed a discrete prediction problem into a continuous prediction problem. How do we go back and answer the original problem?</a:t>
            </a:r>
          </a:p>
          <a:p>
            <a:pPr indent="924560">
              <a:spcBef>
                <a:spcPts val="1000"/>
              </a:spcBef>
              <a:buSzTx/>
              <a:buNone/>
              <a:defRPr>
                <a:latin typeface="Proxima Nova"/>
                <a:ea typeface="Proxima Nova"/>
                <a:cs typeface="Proxima Nova"/>
                <a:sym typeface="Proxima Nova"/>
              </a:defRPr>
            </a:pPr>
            <a:r>
              <a:t>Q: How do we convert a probability to a prediction?</a:t>
            </a:r>
            <a:br/>
            <a:endParaRPr/>
          </a:p>
          <a:p>
            <a:pPr marL="457200" indent="-228600">
              <a:spcBef>
                <a:spcPts val="1000"/>
              </a:spcBef>
              <a:buClr>
                <a:srgbClr val="000000"/>
              </a:buClr>
              <a:buFont typeface="Helvetica"/>
              <a:buChar char="➢"/>
              <a:defRPr>
                <a:solidFill>
                  <a:srgbClr val="000000"/>
                </a:solidFill>
                <a:latin typeface="Proxima Nova"/>
                <a:ea typeface="Proxima Nova"/>
                <a:cs typeface="Proxima Nova"/>
                <a:sym typeface="Proxima Nova"/>
              </a:defRPr>
            </a:pPr>
            <a:r>
              <a:t>A: Specify a threshold for classification:</a:t>
            </a:r>
          </a:p>
          <a:p>
            <a:pPr indent="924560">
              <a:spcBef>
                <a:spcPts val="0"/>
              </a:spcBef>
              <a:buSzTx/>
              <a:buNone/>
              <a:defRPr>
                <a:solidFill>
                  <a:srgbClr val="000000"/>
                </a:solidFill>
                <a:latin typeface="Proxima Nova"/>
                <a:ea typeface="Proxima Nova"/>
                <a:cs typeface="Proxima Nova"/>
                <a:sym typeface="Proxima Nova"/>
              </a:defRPr>
            </a:pPr>
            <a:r>
              <a:t>e.g.  ‘True’ =  </a:t>
            </a:r>
            <a:r>
              <a:rPr b="1"/>
              <a:t>p </a:t>
            </a:r>
            <a:r>
              <a:t>(</a:t>
            </a:r>
            <a:r>
              <a:rPr b="1" i="1"/>
              <a:t>y</a:t>
            </a:r>
            <a:r>
              <a:t> = 1 | </a:t>
            </a:r>
            <a:r>
              <a:rPr b="1" i="1"/>
              <a:t>X</a:t>
            </a:r>
            <a:r>
              <a:t>) &gt; 0.7</a:t>
            </a:r>
          </a:p>
          <a:p>
            <a:pPr indent="1310357">
              <a:spcBef>
                <a:spcPts val="1000"/>
              </a:spcBef>
              <a:buSzTx/>
              <a:buNone/>
              <a:defRPr>
                <a:solidFill>
                  <a:srgbClr val="000000"/>
                </a:solidFill>
                <a:latin typeface="Proxima Nova"/>
                <a:ea typeface="Proxima Nova"/>
                <a:cs typeface="Proxima Nova"/>
                <a:sym typeface="Proxima Nova"/>
              </a:defRPr>
            </a:pPr>
            <a:r>
              <a:t>‘False’ =  </a:t>
            </a:r>
            <a:r>
              <a:rPr b="1"/>
              <a:t>p </a:t>
            </a:r>
            <a:r>
              <a:t>(</a:t>
            </a:r>
            <a:r>
              <a:rPr b="1" i="1"/>
              <a:t>y</a:t>
            </a:r>
            <a:r>
              <a:t> = 1 | </a:t>
            </a:r>
            <a:r>
              <a:rPr b="1" i="1"/>
              <a:t>X</a:t>
            </a:r>
            <a:r>
              <a:t>) ≤ 0.7</a:t>
            </a:r>
          </a:p>
        </p:txBody>
      </p:sp>
      <p:pic>
        <p:nvPicPr>
          <p:cNvPr id="233" name="Shape 373" descr="Shape 373"/>
          <p:cNvPicPr>
            <a:picLocks noChangeAspect="1"/>
          </p:cNvPicPr>
          <p:nvPr/>
        </p:nvPicPr>
        <p:blipFill>
          <a:blip r:embed="rId3">
            <a:extLst/>
          </a:blip>
          <a:stretch>
            <a:fillRect/>
          </a:stretch>
        </p:blipFill>
        <p:spPr>
          <a:xfrm>
            <a:off x="5624741" y="2952561"/>
            <a:ext cx="1373077" cy="181567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726374" y="0"/>
            <a:ext cx="12035023" cy="5257800"/>
          </a:xfrm>
          <a:prstGeom prst="rect">
            <a:avLst/>
          </a:prstGeom>
          <a:ln w="25400"/>
        </p:spPr>
      </p:pic>
      <p:sp>
        <p:nvSpPr>
          <p:cNvPr id="2" name="TextBox 1"/>
          <p:cNvSpPr txBox="1"/>
          <p:nvPr/>
        </p:nvSpPr>
        <p:spPr>
          <a:xfrm>
            <a:off x="1069848" y="3036247"/>
            <a:ext cx="5276088" cy="20108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DEFINITIONS!!!</a:t>
            </a:r>
          </a:p>
          <a:p>
            <a:pPr marL="0" marR="0" indent="0" algn="ctr" defTabSz="5842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smtClean="0">
              <a:ln>
                <a:noFill/>
              </a:ln>
              <a:solidFill>
                <a:srgbClr val="000000"/>
              </a:solidFill>
              <a:effectLst/>
              <a:uFill>
                <a:solidFill>
                  <a:srgbClr val="000000"/>
                </a:solidFill>
              </a:uFill>
              <a:sym typeface="Helvetica"/>
            </a:endParaRPr>
          </a:p>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DO NOT PANIC!!!!</a:t>
            </a:r>
            <a:endParaRPr kumimoji="0" lang="en-US" sz="4000" b="1" i="0" u="none" strike="noStrike" cap="none" spc="0" normalizeH="0" baseline="0" dirty="0">
              <a:ln>
                <a:noFill/>
              </a:ln>
              <a:solidFill>
                <a:srgbClr val="000000"/>
              </a:solidFill>
              <a:effectLst/>
              <a:uFill>
                <a:solidFill>
                  <a:srgbClr val="000000"/>
                </a:solidFill>
              </a:uFill>
              <a:sym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fontScale="90000"/>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3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385"/>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Accuracy of a Classification Model</a:t>
            </a:r>
          </a:p>
        </p:txBody>
      </p:sp>
      <p:sp>
        <p:nvSpPr>
          <p:cNvPr id="242" name="Shape 386"/>
          <p:cNvSpPr txBox="1">
            <a:spLocks noGrp="1"/>
          </p:cNvSpPr>
          <p:nvPr>
            <p:ph type="body" idx="1"/>
          </p:nvPr>
        </p:nvSpPr>
        <p:spPr>
          <a:xfrm>
            <a:off x="298989" y="1178085"/>
            <a:ext cx="8440388" cy="3569908"/>
          </a:xfrm>
          <a:prstGeom prst="rect">
            <a:avLst/>
          </a:prstGeom>
        </p:spPr>
        <p:txBody>
          <a:bodyPr/>
          <a:lstStyle/>
          <a:p>
            <a:pPr>
              <a:spcBef>
                <a:spcPts val="1000"/>
              </a:spcBef>
              <a:buSzTx/>
              <a:buNone/>
              <a:defRPr b="1">
                <a:solidFill>
                  <a:srgbClr val="000000"/>
                </a:solidFill>
                <a:latin typeface="Proxima Nova"/>
                <a:ea typeface="Proxima Nova"/>
                <a:cs typeface="Proxima Nova"/>
                <a:sym typeface="Proxima Nova"/>
              </a:defRPr>
            </a:pPr>
            <a:r>
              <a:t>accuracy score:</a:t>
            </a:r>
            <a:r>
              <a:rPr b="0"/>
              <a:t> 		</a:t>
            </a:r>
            <a:br>
              <a:rPr b="0"/>
            </a:br>
            <a:r>
              <a:rPr b="0"/>
              <a:t>			accuracy_score = (TP + TN) / (TP + FP + TN + FN)</a:t>
            </a:r>
          </a:p>
        </p:txBody>
      </p:sp>
      <p:sp>
        <p:nvSpPr>
          <p:cNvPr id="243" name="This is simply the fraction of correct predictions from the model.…"/>
          <p:cNvSpPr txBox="1"/>
          <p:nvPr/>
        </p:nvSpPr>
        <p:spPr>
          <a:xfrm>
            <a:off x="454024" y="2606438"/>
            <a:ext cx="8455027" cy="1857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This is simply the fraction of correct predictions from the model.</a:t>
            </a:r>
          </a:p>
          <a:p>
            <a:pPr marR="65828" algn="l" defTabSz="914400">
              <a:lnSpc>
                <a:spcPts val="2400"/>
              </a:lnSpc>
              <a:spcBef>
                <a:spcPts val="700"/>
              </a:spcBef>
              <a:defRPr sz="2000" b="0"/>
            </a:pPr>
            <a:endParaRPr/>
          </a:p>
          <a:p>
            <a:pPr marR="65828" algn="l" defTabSz="914400">
              <a:lnSpc>
                <a:spcPts val="2400"/>
              </a:lnSpc>
              <a:spcBef>
                <a:spcPts val="700"/>
              </a:spcBef>
              <a:defRPr sz="2000" b="0"/>
            </a:pPr>
            <a:r>
              <a:t>So it is the number of correct predictions divided by the number of observations in our dataset.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9"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0"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000"/>
            </a:pPr>
            <a:r>
              <a:t>DATA SCIENCE</a:t>
            </a:r>
          </a:p>
          <a:p>
            <a:pPr>
              <a:lnSpc>
                <a:spcPct val="70000"/>
              </a:lnSpc>
              <a:defRPr sz="3900"/>
            </a:pPr>
            <a:endParaRPr/>
          </a:p>
          <a:p>
            <a:pPr>
              <a:lnSpc>
                <a:spcPct val="70000"/>
              </a:lnSpc>
              <a:defRPr sz="2900"/>
            </a:pPr>
            <a:r>
              <a:t>10 WEEK PART TIME COURSE</a:t>
            </a:r>
          </a:p>
          <a:p>
            <a:pPr>
              <a:lnSpc>
                <a:spcPct val="70000"/>
              </a:lnSpc>
              <a:defRPr sz="2900"/>
            </a:pPr>
            <a:endParaRPr/>
          </a:p>
          <a:p>
            <a:pPr>
              <a:lnSpc>
                <a:spcPct val="70000"/>
              </a:lnSpc>
              <a:defRPr sz="2900"/>
            </a:pPr>
            <a:r>
              <a:t>Week 3 - Logistic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391"/>
          <p:cNvSpPr txBox="1">
            <a:spLocks noGrp="1"/>
          </p:cNvSpPr>
          <p:nvPr>
            <p:ph type="title"/>
          </p:nvPr>
        </p:nvSpPr>
        <p:spPr>
          <a:xfrm>
            <a:off x="326563" y="454914"/>
            <a:ext cx="8709949" cy="585428"/>
          </a:xfrm>
          <a:prstGeom prst="rect">
            <a:avLst/>
          </a:prstGeom>
          <a:solidFill>
            <a:srgbClr val="FCE5CD"/>
          </a:solidFill>
        </p:spPr>
        <p:txBody>
          <a:bodyPr>
            <a:normAutofit fontScale="90000"/>
          </a:bodyPr>
          <a:lstStyle>
            <a:lvl1pPr defTabSz="887983">
              <a:defRPr sz="2660" b="1">
                <a:latin typeface="Proxima Nova"/>
                <a:ea typeface="Proxima Nova"/>
                <a:cs typeface="Proxima Nova"/>
                <a:sym typeface="Proxima Nova"/>
              </a:defRPr>
            </a:lvl1pPr>
          </a:lstStyle>
          <a:p>
            <a:r>
              <a:t>Knowledge Check</a:t>
            </a:r>
          </a:p>
        </p:txBody>
      </p:sp>
      <p:sp>
        <p:nvSpPr>
          <p:cNvPr id="246" name="Shape 392"/>
          <p:cNvSpPr txBox="1">
            <a:spLocks noGrp="1"/>
          </p:cNvSpPr>
          <p:nvPr>
            <p:ph type="body" sz="half" idx="1"/>
          </p:nvPr>
        </p:nvSpPr>
        <p:spPr>
          <a:xfrm>
            <a:off x="298989" y="1333872"/>
            <a:ext cx="4539588" cy="3569908"/>
          </a:xfrm>
          <a:prstGeom prst="rect">
            <a:avLst/>
          </a:prstGeom>
        </p:spPr>
        <p:txBody>
          <a:bodyPr/>
          <a:lstStyle/>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positive rate? </a:t>
            </a:r>
          </a:p>
          <a:p>
            <a:pPr marL="914400" lvl="1"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negative rate:</a:t>
            </a:r>
            <a:r>
              <a:rPr b="0" dirty="0"/>
              <a:t> </a:t>
            </a:r>
          </a:p>
          <a:p>
            <a:pPr marL="914400" lvl="1" indent="-3175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smtClean="0"/>
              <a:t>__________?</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53" name="CONFUSION MATRIX"/>
          <p:cNvSpPr txBox="1">
            <a:spLocks noGrp="1"/>
          </p:cNvSpPr>
          <p:nvPr>
            <p:ph type="title"/>
          </p:nvPr>
        </p:nvSpPr>
        <p:spPr>
          <a:prstGeom prst="rect">
            <a:avLst/>
          </a:prstGeom>
        </p:spPr>
        <p:txBody>
          <a:bodyPr/>
          <a:lstStyle/>
          <a:p>
            <a:r>
              <a:t>CONFUSION MATRIX</a:t>
            </a:r>
          </a:p>
        </p:txBody>
      </p:sp>
      <p:sp>
        <p:nvSpPr>
          <p:cNvPr id="254" name="A confusion matrix shows us what the predicted class was against what the actual class was. The true class makes up the rows or the vertical axes and the predicted class makes up the columns or the horizontal axis.…"/>
          <p:cNvSpPr txBox="1"/>
          <p:nvPr/>
        </p:nvSpPr>
        <p:spPr>
          <a:xfrm>
            <a:off x="454024" y="1429572"/>
            <a:ext cx="4695083" cy="3413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A confusion matrix shows us what the predicted class was against what the actual class was. The true class makes up the rows or the vertical axes and the predicted class makes up the columns or the horizontal axis. </a:t>
            </a:r>
          </a:p>
          <a:p>
            <a:pPr marR="65828" algn="l" defTabSz="914400">
              <a:lnSpc>
                <a:spcPts val="2400"/>
              </a:lnSpc>
              <a:spcBef>
                <a:spcPts val="700"/>
              </a:spcBef>
              <a:defRPr sz="2000" b="0"/>
            </a:pPr>
            <a:r>
              <a:t>Any entries in the diagonal of the matrix are those that are correctly classified.</a:t>
            </a:r>
          </a:p>
          <a:p>
            <a:pPr marR="65828" algn="l" defTabSz="914400">
              <a:lnSpc>
                <a:spcPts val="2400"/>
              </a:lnSpc>
              <a:spcBef>
                <a:spcPts val="700"/>
              </a:spcBef>
              <a:defRPr sz="2000" b="0"/>
            </a:pPr>
            <a:endParaRPr/>
          </a:p>
        </p:txBody>
      </p:sp>
      <p:pic>
        <p:nvPicPr>
          <p:cNvPr id="255" name="Image" descr="Image"/>
          <p:cNvPicPr>
            <a:picLocks noChangeAspect="1"/>
          </p:cNvPicPr>
          <p:nvPr/>
        </p:nvPicPr>
        <p:blipFill>
          <a:blip r:embed="rId2">
            <a:extLst/>
          </a:blip>
          <a:stretch>
            <a:fillRect/>
          </a:stretch>
        </p:blipFill>
        <p:spPr>
          <a:xfrm>
            <a:off x="5876065" y="1325562"/>
            <a:ext cx="3288573" cy="285273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62" name="RECEIVER OPERATING CHARACTERISTIC (ROC)"/>
          <p:cNvSpPr txBox="1">
            <a:spLocks noGrp="1"/>
          </p:cNvSpPr>
          <p:nvPr>
            <p:ph type="title"/>
          </p:nvPr>
        </p:nvSpPr>
        <p:spPr>
          <a:prstGeom prst="rect">
            <a:avLst/>
          </a:prstGeom>
        </p:spPr>
        <p:txBody>
          <a:bodyPr/>
          <a:lstStyle/>
          <a:p>
            <a:r>
              <a:t>RECEIVER OPERATING CHARACTERISTIC (ROC)</a:t>
            </a:r>
          </a:p>
        </p:txBody>
      </p:sp>
      <p:sp>
        <p:nvSpPr>
          <p:cNvPr id="263" name="Receiver Operating Characteristic or ROC curve…"/>
          <p:cNvSpPr txBox="1"/>
          <p:nvPr/>
        </p:nvSpPr>
        <p:spPr>
          <a:xfrm>
            <a:off x="454024" y="1429572"/>
            <a:ext cx="8455027" cy="28828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Receiver Operating Characteristic or ROC curve</a:t>
            </a:r>
          </a:p>
          <a:p>
            <a:pPr marL="186689" marR="65828" indent="-146050" algn="l" defTabSz="914400">
              <a:lnSpc>
                <a:spcPts val="2400"/>
              </a:lnSpc>
              <a:spcBef>
                <a:spcPts val="700"/>
              </a:spcBef>
              <a:buClr>
                <a:srgbClr val="000000"/>
              </a:buClr>
              <a:buSzPct val="69000"/>
              <a:buFont typeface="Lucida Grande"/>
              <a:buChar char="‣"/>
              <a:defRPr sz="2000" b="0"/>
            </a:pPr>
            <a:r>
              <a:t>Shows the performance of a binary classifier system as its discrimination threshold is varied</a:t>
            </a:r>
          </a:p>
          <a:p>
            <a:pPr marL="186689" marR="65828" indent="-146050" algn="l" defTabSz="914400">
              <a:lnSpc>
                <a:spcPts val="2400"/>
              </a:lnSpc>
              <a:spcBef>
                <a:spcPts val="700"/>
              </a:spcBef>
              <a:buClr>
                <a:srgbClr val="000000"/>
              </a:buClr>
              <a:buSzPct val="69000"/>
              <a:buFont typeface="Lucida Grande"/>
              <a:buChar char="‣"/>
              <a:defRPr sz="2000" b="0"/>
            </a:pPr>
            <a:r>
              <a:t>Plot the fraction of true positives out of the positives (TPR = true positive rate) vs. the fraction of false positives out of the negatives (FPR = false positive rate), at various threshold settings.</a:t>
            </a:r>
          </a:p>
          <a:p>
            <a:pPr marR="65828" algn="l" defTabSz="914400">
              <a:lnSpc>
                <a:spcPts val="2400"/>
              </a:lnSpc>
              <a:spcBef>
                <a:spcPts val="700"/>
              </a:spcBef>
              <a:defRPr sz="2000" b="0"/>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0" name="RECEIVER OPERATING CHARACTERISTIC (ROC)"/>
          <p:cNvSpPr txBox="1">
            <a:spLocks noGrp="1"/>
          </p:cNvSpPr>
          <p:nvPr>
            <p:ph type="title"/>
          </p:nvPr>
        </p:nvSpPr>
        <p:spPr>
          <a:prstGeom prst="rect">
            <a:avLst/>
          </a:prstGeom>
        </p:spPr>
        <p:txBody>
          <a:bodyPr/>
          <a:lstStyle/>
          <a:p>
            <a:r>
              <a:t>RECEIVER OPERATING CHARACTERISTIC (ROC)</a:t>
            </a:r>
          </a:p>
        </p:txBody>
      </p:sp>
      <p:pic>
        <p:nvPicPr>
          <p:cNvPr id="271" name="Image" descr="Image"/>
          <p:cNvPicPr>
            <a:picLocks noChangeAspect="1"/>
          </p:cNvPicPr>
          <p:nvPr/>
        </p:nvPicPr>
        <p:blipFill>
          <a:blip r:embed="rId2">
            <a:extLst/>
          </a:blip>
          <a:stretch>
            <a:fillRect/>
          </a:stretch>
        </p:blipFill>
        <p:spPr>
          <a:xfrm>
            <a:off x="185064" y="1010119"/>
            <a:ext cx="4798402" cy="3598802"/>
          </a:xfrm>
          <a:prstGeom prst="rect">
            <a:avLst/>
          </a:prstGeom>
          <a:ln w="25400"/>
        </p:spPr>
      </p:pic>
      <p:pic>
        <p:nvPicPr>
          <p:cNvPr id="272" name="Image" descr="Image"/>
          <p:cNvPicPr>
            <a:picLocks noChangeAspect="1"/>
          </p:cNvPicPr>
          <p:nvPr/>
        </p:nvPicPr>
        <p:blipFill>
          <a:blip r:embed="rId3">
            <a:extLst/>
          </a:blip>
          <a:stretch>
            <a:fillRect/>
          </a:stretch>
        </p:blipFill>
        <p:spPr>
          <a:xfrm>
            <a:off x="5133167" y="1325562"/>
            <a:ext cx="3953951" cy="2967916"/>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9" name="RECEIVER OPERATING CHARACTERISTIC (ROC) - AREA UNDER THE CURVE(AUC)"/>
          <p:cNvSpPr txBox="1">
            <a:spLocks noGrp="1"/>
          </p:cNvSpPr>
          <p:nvPr>
            <p:ph type="title"/>
          </p:nvPr>
        </p:nvSpPr>
        <p:spPr>
          <a:prstGeom prst="rect">
            <a:avLst/>
          </a:prstGeom>
        </p:spPr>
        <p:txBody>
          <a:bodyPr/>
          <a:lstStyle>
            <a:lvl1pPr>
              <a:defRPr sz="1500"/>
            </a:lvl1pPr>
          </a:lstStyle>
          <a:p>
            <a:r>
              <a:t>RECEIVER OPERATING CHARACTERISTIC (ROC) - AREA UNDER THE CURVE(AUC)</a:t>
            </a:r>
          </a:p>
        </p:txBody>
      </p:sp>
      <p:sp>
        <p:nvSpPr>
          <p:cNvPr id="280" name="By computing the Area Under the Curve of the ROC curve we get a single number summary of accuracy.…"/>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By computing the Area Under the Curve of the ROC curve we get a single number summary of accuracy. </a:t>
            </a:r>
          </a:p>
          <a:p>
            <a:pPr marR="65828" algn="l" defTabSz="914400">
              <a:lnSpc>
                <a:spcPts val="2400"/>
              </a:lnSpc>
              <a:spcBef>
                <a:spcPts val="700"/>
              </a:spcBef>
              <a:defRPr sz="2000" b="0"/>
            </a:pPr>
            <a:endParaRPr/>
          </a:p>
          <a:p>
            <a:pPr marR="65828" algn="l" defTabSz="914400">
              <a:lnSpc>
                <a:spcPts val="2400"/>
              </a:lnSpc>
              <a:spcBef>
                <a:spcPts val="700"/>
              </a:spcBef>
              <a:defRPr sz="2000" b="0"/>
            </a:pPr>
            <a:r>
              <a:t>The closer that number is to 1 the more accurate our model is.</a:t>
            </a:r>
          </a:p>
          <a:p>
            <a:pPr marR="65828" algn="l" defTabSz="914400">
              <a:lnSpc>
                <a:spcPts val="2400"/>
              </a:lnSpc>
              <a:spcBef>
                <a:spcPts val="700"/>
              </a:spcBef>
              <a:defRPr sz="2000" b="0"/>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87" name="LOGISTIC REGRESSION - WALKTHROUGH NOTEBOOK"/>
          <p:cNvSpPr txBox="1">
            <a:spLocks noGrp="1"/>
          </p:cNvSpPr>
          <p:nvPr>
            <p:ph type="title"/>
          </p:nvPr>
        </p:nvSpPr>
        <p:spPr>
          <a:prstGeom prst="rect">
            <a:avLst/>
          </a:prstGeom>
        </p:spPr>
        <p:txBody>
          <a:bodyPr/>
          <a:lstStyle>
            <a:lvl1pPr>
              <a:defRPr sz="2100"/>
            </a:lvl1pPr>
          </a:lstStyle>
          <a:p>
            <a:r>
              <a:t>LOGISTIC REGRESSION - WALKTHROUGH NOTEBOOK</a:t>
            </a:r>
          </a:p>
        </p:txBody>
      </p:sp>
      <p:sp>
        <p:nvSpPr>
          <p:cNvPr id="288" name="We will step through a notebook together and cover these concepts in a more tangible way."/>
          <p:cNvSpPr txBox="1"/>
          <p:nvPr/>
        </p:nvSpPr>
        <p:spPr>
          <a:xfrm>
            <a:off x="454024" y="1226372"/>
            <a:ext cx="8455027" cy="1021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9715" marR="65828" indent="-219075" algn="l" defTabSz="914400">
              <a:lnSpc>
                <a:spcPts val="2400"/>
              </a:lnSpc>
              <a:spcBef>
                <a:spcPts val="700"/>
              </a:spcBef>
              <a:buClr>
                <a:srgbClr val="000000"/>
              </a:buClr>
              <a:buSzPct val="69000"/>
              <a:buFont typeface="Lucida Grande"/>
              <a:buChar char="‣"/>
              <a:defRPr sz="2000" b="0"/>
            </a:lvl1pPr>
          </a:lstStyle>
          <a:p>
            <a:r>
              <a:t>We will step through a notebook together and cover these concepts in a more tangible way.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smtClean="0">
                <a:solidFill>
                  <a:srgbClr val="FF0000"/>
                </a:solidFill>
              </a:rPr>
              <a:t>Lab4a_Logistic_Regression_Titanic</a:t>
            </a:r>
            <a:endParaRPr lang="en-US" sz="2000" dirty="0">
              <a:solidFill>
                <a:srgbClr val="FF0000"/>
              </a:solidFill>
            </a:endParaRPr>
          </a:p>
        </p:txBody>
      </p:sp>
    </p:spTree>
    <p:extLst>
      <p:ext uri="{BB962C8B-B14F-4D97-AF65-F5344CB8AC3E}">
        <p14:creationId xmlns:p14="http://schemas.microsoft.com/office/powerpoint/2010/main" val="177280103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417"/>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Dummy Variables</a:t>
            </a:r>
          </a:p>
        </p:txBody>
      </p:sp>
      <p:sp>
        <p:nvSpPr>
          <p:cNvPr id="298" name="Shape 418"/>
          <p:cNvSpPr txBox="1"/>
          <p:nvPr/>
        </p:nvSpPr>
        <p:spPr>
          <a:xfrm>
            <a:off x="326410" y="1102543"/>
            <a:ext cx="8536375" cy="1693981"/>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marL="457200" indent="-342900" algn="l" defTabSz="934719">
              <a:spcBef>
                <a:spcPts val="1000"/>
              </a:spcBef>
              <a:buClr>
                <a:srgbClr val="000000"/>
              </a:buClr>
              <a:buSzPct val="100000"/>
              <a:buFont typeface="Helvetica"/>
              <a:buChar char="●"/>
              <a:defRPr sz="1800" b="0" i="1">
                <a:uFillTx/>
                <a:latin typeface="Proxima Nova"/>
                <a:ea typeface="Proxima Nova"/>
                <a:cs typeface="Proxima Nova"/>
                <a:sym typeface="Proxima Nova"/>
              </a:defRPr>
            </a:pPr>
            <a:r>
              <a:t>Used for representing categorical variables in a linear regression model</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Sex:   male = {0, 1}</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Pclass:  {1, 2, 3}</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Age group:  child = {0, 1}</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423"/>
          <p:cNvSpPr txBox="1">
            <a:spLocks noGrp="1"/>
          </p:cNvSpPr>
          <p:nvPr>
            <p:ph type="title"/>
          </p:nvPr>
        </p:nvSpPr>
        <p:spPr>
          <a:xfrm>
            <a:off x="326563" y="324938"/>
            <a:ext cx="3609162" cy="1080695"/>
          </a:xfrm>
          <a:prstGeom prst="rect">
            <a:avLst/>
          </a:prstGeom>
        </p:spPr>
        <p:txBody>
          <a:bodyPr/>
          <a:lstStyle/>
          <a:p>
            <a:pPr>
              <a:defRPr b="1"/>
            </a:pPr>
            <a:r>
              <a:t>Data Set:</a:t>
            </a:r>
            <a:r>
              <a:rPr b="0"/>
              <a:t> </a:t>
            </a:r>
            <a:br>
              <a:rPr b="0"/>
            </a:br>
            <a:r>
              <a:rPr b="0"/>
              <a:t>Titanic Survival</a:t>
            </a:r>
          </a:p>
        </p:txBody>
      </p:sp>
      <p:sp>
        <p:nvSpPr>
          <p:cNvPr id="301" name="Shape 424"/>
          <p:cNvSpPr txBox="1">
            <a:spLocks noGrp="1"/>
          </p:cNvSpPr>
          <p:nvPr>
            <p:ph type="body" sz="quarter" idx="1"/>
          </p:nvPr>
        </p:nvSpPr>
        <p:spPr>
          <a:xfrm>
            <a:off x="1776688" y="1997805"/>
            <a:ext cx="2088093" cy="652894"/>
          </a:xfrm>
          <a:prstGeom prst="rect">
            <a:avLst/>
          </a:prstGeom>
        </p:spPr>
        <p:txBody>
          <a:bodyPr>
            <a:normAutofit lnSpcReduction="10000"/>
          </a:bodyPr>
          <a:lstStyle/>
          <a:p>
            <a:pPr algn="r">
              <a:buSzTx/>
              <a:buNone/>
              <a:defRPr sz="1400"/>
            </a:pPr>
            <a:r>
              <a:t>Data Dictionary:</a:t>
            </a:r>
            <a:br/>
            <a:r>
              <a:t>(‘titanic-dic.csv’)</a:t>
            </a:r>
          </a:p>
        </p:txBody>
      </p:sp>
      <p:graphicFrame>
        <p:nvGraphicFramePr>
          <p:cNvPr id="302" name="Shape 425"/>
          <p:cNvGraphicFramePr/>
          <p:nvPr/>
        </p:nvGraphicFramePr>
        <p:xfrm>
          <a:off x="4116171" y="606279"/>
          <a:ext cx="4409016" cy="4449720"/>
        </p:xfrm>
        <a:graphic>
          <a:graphicData uri="http://schemas.openxmlformats.org/drawingml/2006/table">
            <a:tbl>
              <a:tblPr>
                <a:tableStyleId>{4C3C2611-4C71-4FC5-86AE-919BDF0F9419}</a:tableStyleId>
              </a:tblPr>
              <a:tblGrid>
                <a:gridCol w="1138114"/>
                <a:gridCol w="1435546"/>
                <a:gridCol w="1835356"/>
              </a:tblGrid>
              <a:tr h="321570">
                <a:tc>
                  <a:txBody>
                    <a:bodyPr/>
                    <a:lstStyle/>
                    <a:p>
                      <a:pPr algn="l" defTabSz="934719">
                        <a:defRPr sz="1800" b="0">
                          <a:uFillTx/>
                        </a:defRPr>
                      </a:pPr>
                      <a:r>
                        <a:rPr sz="1000" b="1">
                          <a:solidFill>
                            <a:srgbClr val="FFFFFF"/>
                          </a:solidFill>
                          <a:latin typeface="Arial"/>
                          <a:ea typeface="Arial"/>
                          <a:cs typeface="Arial"/>
                          <a:sym typeface="Arial"/>
                        </a:rPr>
                        <a:t>Variable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Definition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Key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r>
              <a:tr h="321570">
                <a:tc>
                  <a:txBody>
                    <a:bodyPr/>
                    <a:lstStyle/>
                    <a:p>
                      <a:pPr algn="l" defTabSz="934719">
                        <a:defRPr sz="1800" b="0">
                          <a:uFillTx/>
                        </a:defRPr>
                      </a:pPr>
                      <a:r>
                        <a:rPr sz="1000">
                          <a:latin typeface="Arial"/>
                          <a:ea typeface="Arial"/>
                          <a:cs typeface="Arial"/>
                          <a:sym typeface="Arial"/>
                        </a:rPr>
                        <a:t>Survived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survival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0 = No, 1 = Yes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Pclass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1 = 1st, 2 = 2nd, 3 = 3rd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Age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age in years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Sibsp</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siblings, spouses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21570">
                <a:tc>
                  <a:txBody>
                    <a:bodyPr/>
                    <a:lstStyle/>
                    <a:p>
                      <a:pPr algn="l" defTabSz="934719">
                        <a:defRPr sz="1800" b="0">
                          <a:uFillTx/>
                        </a:defRPr>
                      </a:pPr>
                      <a:r>
                        <a:rPr sz="1000">
                          <a:latin typeface="Arial"/>
                          <a:ea typeface="Arial"/>
                          <a:cs typeface="Arial"/>
                          <a:sym typeface="Arial"/>
                        </a:rPr>
                        <a:t>Parch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parents, children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83408">
                <a:tc>
                  <a:txBody>
                    <a:bodyPr/>
                    <a:lstStyle/>
                    <a:p>
                      <a:pPr algn="l" defTabSz="934719">
                        <a:defRPr sz="1800" b="0">
                          <a:uFillTx/>
                        </a:defRPr>
                      </a:pPr>
                      <a:r>
                        <a:rPr sz="1000">
                          <a:latin typeface="Arial"/>
                          <a:ea typeface="Arial"/>
                          <a:cs typeface="Arial"/>
                          <a:sym typeface="Arial"/>
                        </a:rPr>
                        <a:t>Ticket</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passenger 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Cabin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cabin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Embarked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port of embarkation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bl>
          </a:graphicData>
        </a:graphic>
      </p:graphicFrame>
      <p:sp>
        <p:nvSpPr>
          <p:cNvPr id="303" name="Shape 426"/>
          <p:cNvSpPr txBox="1"/>
          <p:nvPr/>
        </p:nvSpPr>
        <p:spPr>
          <a:xfrm>
            <a:off x="378978" y="3424878"/>
            <a:ext cx="3139961" cy="587498"/>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400" b="0">
                <a:solidFill>
                  <a:srgbClr val="595959"/>
                </a:solidFill>
                <a:uFillTx/>
                <a:latin typeface="Arial"/>
                <a:ea typeface="Arial"/>
                <a:cs typeface="Arial"/>
                <a:sym typeface="Arial"/>
              </a:defRPr>
            </a:pPr>
            <a:r>
              <a:t>Notebook:</a:t>
            </a:r>
          </a:p>
          <a:p>
            <a:pPr algn="l" defTabSz="934719">
              <a:defRPr sz="1400" b="0">
                <a:solidFill>
                  <a:srgbClr val="595959"/>
                </a:solidFill>
                <a:uFillTx/>
                <a:latin typeface="Arial"/>
                <a:ea typeface="Arial"/>
                <a:cs typeface="Arial"/>
                <a:sym typeface="Arial"/>
              </a:defRPr>
            </a:pPr>
            <a:r>
              <a:t>‘Lab 4 - Logistic Regression.ipynb’</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431"/>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Logistic Regression Modelling</a:t>
            </a:r>
          </a:p>
        </p:txBody>
      </p:sp>
      <p:sp>
        <p:nvSpPr>
          <p:cNvPr id="306" name="Shape 432"/>
          <p:cNvSpPr txBox="1"/>
          <p:nvPr/>
        </p:nvSpPr>
        <p:spPr>
          <a:xfrm>
            <a:off x="326410" y="2527137"/>
            <a:ext cx="8536375" cy="2131426"/>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spcBef>
                <a:spcPts val="1000"/>
              </a:spcBef>
              <a:defRPr sz="1400">
                <a:uFillTx/>
                <a:latin typeface="Proxima Nova"/>
                <a:ea typeface="Proxima Nova"/>
                <a:cs typeface="Proxima Nova"/>
                <a:sym typeface="Proxima Nova"/>
              </a:defRPr>
            </a:pPr>
            <a:r>
              <a:t>Method:</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split the dataset into a training subset and a test subset</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train the model on the training data</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test the model on the test data</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Issues with this approach? </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Resolutions?</a:t>
            </a:r>
          </a:p>
        </p:txBody>
      </p:sp>
      <p:sp>
        <p:nvSpPr>
          <p:cNvPr id="307" name="Shape 433"/>
          <p:cNvSpPr txBox="1"/>
          <p:nvPr/>
        </p:nvSpPr>
        <p:spPr>
          <a:xfrm>
            <a:off x="326563" y="1074968"/>
            <a:ext cx="8536376" cy="860015"/>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200" b="0">
                <a:solidFill>
                  <a:srgbClr val="222222"/>
                </a:solidFill>
                <a:uFillTx/>
                <a:latin typeface="Bitter"/>
                <a:ea typeface="Bitter"/>
                <a:cs typeface="Bitter"/>
                <a:sym typeface="Bitter"/>
              </a:defRPr>
            </a:pPr>
            <a:r>
              <a:t>sklearn.linear_model.</a:t>
            </a:r>
            <a:r>
              <a:rPr b="1"/>
              <a:t>LogisticRegression</a:t>
            </a:r>
            <a:r>
              <a:rPr sz="1100">
                <a:solidFill>
                  <a:srgbClr val="595959"/>
                </a:solidFill>
              </a:rPr>
              <a:t>(</a:t>
            </a:r>
            <a:r>
              <a:rPr sz="1100" i="1">
                <a:solidFill>
                  <a:srgbClr val="595959"/>
                </a:solidFill>
              </a:rPr>
              <a:t>penalty=’l2’</a:t>
            </a:r>
            <a:r>
              <a:rPr sz="1100">
                <a:solidFill>
                  <a:srgbClr val="595959"/>
                </a:solidFill>
              </a:rPr>
              <a:t>, </a:t>
            </a:r>
            <a:r>
              <a:rPr sz="1100" i="1">
                <a:solidFill>
                  <a:srgbClr val="595959"/>
                </a:solidFill>
              </a:rPr>
              <a:t>dual=False</a:t>
            </a:r>
            <a:r>
              <a:rPr sz="1100">
                <a:solidFill>
                  <a:srgbClr val="595959"/>
                </a:solidFill>
              </a:rPr>
              <a:t>, </a:t>
            </a:r>
            <a:r>
              <a:rPr sz="1100" i="1">
                <a:solidFill>
                  <a:srgbClr val="595959"/>
                </a:solidFill>
              </a:rPr>
              <a:t>tol=0.0001</a:t>
            </a:r>
            <a:r>
              <a:rPr sz="1100">
                <a:solidFill>
                  <a:srgbClr val="595959"/>
                </a:solidFill>
              </a:rPr>
              <a:t>, </a:t>
            </a:r>
            <a:r>
              <a:rPr sz="1100" i="1">
                <a:solidFill>
                  <a:srgbClr val="595959"/>
                </a:solidFill>
              </a:rPr>
              <a:t>C=1.0</a:t>
            </a:r>
            <a:r>
              <a:rPr sz="1100">
                <a:solidFill>
                  <a:srgbClr val="595959"/>
                </a:solidFill>
              </a:rPr>
              <a:t>, </a:t>
            </a:r>
            <a:r>
              <a:rPr sz="1100" i="1">
                <a:solidFill>
                  <a:srgbClr val="595959"/>
                </a:solidFill>
              </a:rPr>
              <a:t>fit_intercept=True</a:t>
            </a:r>
            <a:r>
              <a:rPr sz="1100">
                <a:solidFill>
                  <a:srgbClr val="595959"/>
                </a:solidFill>
              </a:rPr>
              <a:t>, </a:t>
            </a:r>
            <a:r>
              <a:rPr sz="1100" i="1">
                <a:solidFill>
                  <a:srgbClr val="595959"/>
                </a:solidFill>
              </a:rPr>
              <a:t>intercept_scaling=1</a:t>
            </a:r>
            <a:r>
              <a:rPr sz="1100">
                <a:solidFill>
                  <a:srgbClr val="595959"/>
                </a:solidFill>
              </a:rPr>
              <a:t>, </a:t>
            </a:r>
            <a:r>
              <a:rPr sz="1100" i="1">
                <a:solidFill>
                  <a:srgbClr val="595959"/>
                </a:solidFill>
              </a:rPr>
              <a:t>class_weight=None</a:t>
            </a:r>
            <a:r>
              <a:rPr sz="1100">
                <a:solidFill>
                  <a:srgbClr val="595959"/>
                </a:solidFill>
              </a:rPr>
              <a:t>, </a:t>
            </a:r>
            <a:r>
              <a:rPr sz="1100" i="1">
                <a:solidFill>
                  <a:srgbClr val="595959"/>
                </a:solidFill>
              </a:rPr>
              <a:t>random_state=None</a:t>
            </a:r>
            <a:r>
              <a:rPr sz="1100">
                <a:solidFill>
                  <a:srgbClr val="595959"/>
                </a:solidFill>
              </a:rPr>
              <a:t>, </a:t>
            </a:r>
            <a:r>
              <a:rPr sz="1100" i="1">
                <a:solidFill>
                  <a:srgbClr val="595959"/>
                </a:solidFill>
              </a:rPr>
              <a:t>solver=’liblinear’</a:t>
            </a:r>
            <a:r>
              <a:rPr sz="1100">
                <a:solidFill>
                  <a:srgbClr val="595959"/>
                </a:solidFill>
              </a:rPr>
              <a:t>, </a:t>
            </a:r>
            <a:r>
              <a:rPr sz="1100" i="1">
                <a:solidFill>
                  <a:srgbClr val="595959"/>
                </a:solidFill>
              </a:rPr>
              <a:t>max_iter=100</a:t>
            </a:r>
            <a:r>
              <a:rPr sz="1100">
                <a:solidFill>
                  <a:srgbClr val="595959"/>
                </a:solidFill>
              </a:rPr>
              <a:t>, </a:t>
            </a:r>
            <a:r>
              <a:rPr sz="1100" i="1">
                <a:solidFill>
                  <a:srgbClr val="595959"/>
                </a:solidFill>
              </a:rPr>
              <a:t>multi_class=’ovr’</a:t>
            </a:r>
            <a:r>
              <a:rPr sz="1100">
                <a:solidFill>
                  <a:srgbClr val="595959"/>
                </a:solidFill>
              </a:rPr>
              <a:t>, </a:t>
            </a:r>
            <a:r>
              <a:rPr sz="1100" i="1">
                <a:solidFill>
                  <a:srgbClr val="595959"/>
                </a:solidFill>
              </a:rPr>
              <a:t>verbose=0</a:t>
            </a:r>
            <a:r>
              <a:rPr sz="1100">
                <a:solidFill>
                  <a:srgbClr val="595959"/>
                </a:solidFill>
              </a:rPr>
              <a:t>, </a:t>
            </a:r>
            <a:r>
              <a:rPr sz="1100" i="1">
                <a:solidFill>
                  <a:srgbClr val="595959"/>
                </a:solidFill>
              </a:rPr>
              <a:t>warm_start=False</a:t>
            </a:r>
            <a:r>
              <a:rPr sz="1100">
                <a:solidFill>
                  <a:srgbClr val="595959"/>
                </a:solidFill>
              </a:rPr>
              <a:t>, </a:t>
            </a:r>
            <a:r>
              <a:rPr sz="1100" i="1">
                <a:solidFill>
                  <a:srgbClr val="595959"/>
                </a:solidFill>
              </a:rPr>
              <a:t>n_jobs=1</a:t>
            </a:r>
            <a:r>
              <a:rPr sz="1100">
                <a:solidFill>
                  <a:srgbClr val="595959"/>
                </a:solidFill>
              </a:rPr>
              <a:t>)</a:t>
            </a:r>
          </a:p>
          <a:p>
            <a:pPr algn="l" defTabSz="934719">
              <a:defRPr sz="1400" b="0">
                <a:uFillTx/>
                <a:latin typeface="Arial"/>
                <a:ea typeface="Arial"/>
                <a:cs typeface="Arial"/>
                <a:sym typeface="Arial"/>
              </a:defRPr>
            </a:pPr>
            <a:endParaRPr sz="1100">
              <a:solidFill>
                <a:srgbClr val="595959"/>
              </a:solidFill>
            </a:endParaRPr>
          </a:p>
          <a:p>
            <a:pPr algn="l" defTabSz="934719">
              <a:defRPr sz="1200" b="0" u="sng">
                <a:solidFill>
                  <a:srgbClr val="0097A7"/>
                </a:solidFill>
                <a:uFillTx/>
                <a:latin typeface="Proxima Nova"/>
                <a:ea typeface="Proxima Nova"/>
                <a:cs typeface="Proxima Nova"/>
                <a:sym typeface="Proxima Nova"/>
              </a:defRPr>
            </a:pPr>
            <a:r>
              <a:rPr>
                <a:uFill>
                  <a:solidFill>
                    <a:srgbClr val="0097A7"/>
                  </a:solidFill>
                </a:uFill>
                <a:hlinkClick r:id="rId2"/>
              </a:rPr>
              <a:t>http://scikit-learn.org/stable/modules/generated/sklearn.linear_model.LogisticRegression.html</a:t>
            </a:r>
            <a:r>
              <a:rPr u="none">
                <a:solidFill>
                  <a:srgbClr val="000000"/>
                </a:solidFill>
              </a:rPr>
              <a:t> </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463695"/>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1385126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Lab4b_Jupyter_Practice</a:t>
            </a:r>
          </a:p>
        </p:txBody>
      </p:sp>
      <p:pic>
        <p:nvPicPr>
          <p:cNvPr id="6" name="Image" descr="Image"/>
          <p:cNvPicPr>
            <a:picLocks noChangeAspect="1"/>
          </p:cNvPicPr>
          <p:nvPr/>
        </p:nvPicPr>
        <p:blipFill>
          <a:blip r:embed="rId4">
            <a:extLst/>
          </a:blip>
          <a:stretch>
            <a:fillRect/>
          </a:stretch>
        </p:blipFill>
        <p:spPr>
          <a:xfrm>
            <a:off x="110385" y="1247634"/>
            <a:ext cx="1709272" cy="1709272"/>
          </a:xfrm>
          <a:prstGeom prst="rect">
            <a:avLst/>
          </a:prstGeom>
          <a:ln w="25400"/>
        </p:spPr>
      </p:pic>
    </p:spTree>
    <p:extLst>
      <p:ext uri="{BB962C8B-B14F-4D97-AF65-F5344CB8AC3E}">
        <p14:creationId xmlns:p14="http://schemas.microsoft.com/office/powerpoint/2010/main" val="15977497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
        <p:nvSpPr>
          <p:cNvPr id="3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20" name="Hypothesis Testing"/>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Hypothesis Testing</a:t>
            </a:r>
          </a:p>
        </p:txBody>
      </p:sp>
      <p:pic>
        <p:nvPicPr>
          <p:cNvPr id="322" name="Image" descr="Image"/>
          <p:cNvPicPr>
            <a:picLocks noChangeAspect="1"/>
          </p:cNvPicPr>
          <p:nvPr/>
        </p:nvPicPr>
        <p:blipFill>
          <a:blip r:embed="rId2">
            <a:extLst/>
          </a:blip>
          <a:stretch>
            <a:fillRect/>
          </a:stretch>
        </p:blipFill>
        <p:spPr>
          <a:xfrm>
            <a:off x="1057804" y="1445669"/>
            <a:ext cx="3841788" cy="2881341"/>
          </a:xfrm>
          <a:prstGeom prst="rect">
            <a:avLst/>
          </a:prstGeom>
          <a:ln w="25400"/>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 name="Rectangle 1"/>
          <p:cNvSpPr/>
          <p:nvPr/>
        </p:nvSpPr>
        <p:spPr>
          <a:xfrm>
            <a:off x="0" y="81025"/>
            <a:ext cx="4875053" cy="1323439"/>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Lab5_Statistical_Inference</a:t>
            </a:r>
          </a:p>
          <a:p>
            <a:pPr marL="342900" indent="-342900" algn="l">
              <a:buFont typeface="Arial" charset="0"/>
              <a:buChar char="•"/>
            </a:pPr>
            <a:endParaRPr lang="en-US" sz="2000" dirty="0">
              <a:solidFill>
                <a:srgbClr val="FF0000"/>
              </a:solidFill>
            </a:endParaRPr>
          </a:p>
        </p:txBody>
      </p:sp>
      <p:sp>
        <p:nvSpPr>
          <p:cNvPr id="7" name="Shape 445"/>
          <p:cNvSpPr txBox="1"/>
          <p:nvPr/>
        </p:nvSpPr>
        <p:spPr>
          <a:xfrm>
            <a:off x="-374903" y="1148263"/>
            <a:ext cx="4572000" cy="1681454"/>
          </a:xfrm>
          <a:prstGeom prst="rect">
            <a:avLst/>
          </a:prstGeom>
          <a:ln w="12700">
            <a:miter lim="400000"/>
          </a:ln>
          <a:extLst>
            <a:ext uri="{C572A759-6A51-4108-AA02-DFA0A04FC94B}">
              <ma14:wrappingTextBoxFlag xmlns:ma14="http://schemas.microsoft.com/office/mac/drawingml/2011/main" val="1"/>
            </a:ext>
          </a:extLst>
        </p:spPr>
        <p:txBody>
          <a:bodyPr wrap="square" lIns="93456" tIns="93456" rIns="93456" bIns="93456">
            <a:spAutoFit/>
          </a:bodyPr>
          <a:lstStyle/>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smtClean="0"/>
              <a:t>Probability </a:t>
            </a:r>
            <a:r>
              <a:rPr dirty="0"/>
              <a:t>Density Functions</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Normal 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t-Distribution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Student's t-Test</a:t>
            </a:r>
          </a:p>
        </p:txBody>
      </p:sp>
    </p:spTree>
    <p:extLst>
      <p:ext uri="{BB962C8B-B14F-4D97-AF65-F5344CB8AC3E}">
        <p14:creationId xmlns:p14="http://schemas.microsoft.com/office/powerpoint/2010/main" val="11432628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2" name="WEEK 2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Review</a:t>
            </a:r>
          </a:p>
        </p:txBody>
      </p:sp>
      <p:sp>
        <p:nvSpPr>
          <p:cNvPr id="33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5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Supervised vs Unsupervised Learning</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Linear Regression</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7"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500"/>
            </a:pPr>
            <a:r>
              <a:rPr sz="7200" dirty="0"/>
              <a:t>DISCUSSION TIME</a:t>
            </a:r>
          </a:p>
          <a:p>
            <a:pPr marL="170603" marR="27728" indent="-102235">
              <a:lnSpc>
                <a:spcPct val="120000"/>
              </a:lnSpc>
              <a:buClr>
                <a:srgbClr val="000000"/>
              </a:buClr>
              <a:buSzPct val="69000"/>
              <a:buFont typeface="Lucida Grande"/>
              <a:defRPr sz="1400"/>
            </a:pPr>
            <a:endParaRPr sz="1800" dirty="0"/>
          </a:p>
          <a:p>
            <a:pPr marL="177905" marR="27728" indent="-109537">
              <a:lnSpc>
                <a:spcPct val="120000"/>
              </a:lnSpc>
              <a:buClr>
                <a:srgbClr val="000000"/>
              </a:buClr>
              <a:buSzPct val="69000"/>
              <a:buFont typeface="Lucida Grande"/>
              <a:defRPr sz="1400"/>
            </a:pPr>
            <a:r>
              <a:rPr sz="1400" dirty="0"/>
              <a:t>Logistic Regression applied to loan applications (</a:t>
            </a:r>
            <a:r>
              <a:rPr sz="1400" u="sng" dirty="0">
                <a:hlinkClick r:id="rId2"/>
              </a:rPr>
              <a:t>https://github.com/nborwankar/LearnDataScience</a:t>
            </a:r>
            <a:r>
              <a:rPr sz="1400" dirty="0"/>
              <a:t>)</a:t>
            </a:r>
          </a:p>
          <a:p>
            <a:pPr marL="170603" marR="27728" indent="-102235">
              <a:lnSpc>
                <a:spcPct val="120000"/>
              </a:lnSpc>
              <a:buClr>
                <a:srgbClr val="000000"/>
              </a:buClr>
              <a:buSzPct val="69000"/>
              <a:buFont typeface="Lucida Grande"/>
              <a:defRPr sz="1400"/>
            </a:pPr>
            <a:endParaRPr sz="1400" dirty="0"/>
          </a:p>
          <a:p>
            <a:pPr marL="177905" marR="27728" indent="-109537">
              <a:lnSpc>
                <a:spcPct val="120000"/>
              </a:lnSpc>
              <a:buClr>
                <a:srgbClr val="000000"/>
              </a:buClr>
              <a:buSzPct val="69000"/>
              <a:buFont typeface="Lucida Grande"/>
              <a:defRPr sz="1400"/>
            </a:pPr>
            <a:r>
              <a:rPr sz="1400" dirty="0"/>
              <a:t>Logistic Regression video (watch at 1.5x speed) </a:t>
            </a:r>
          </a:p>
          <a:p>
            <a:pPr marL="170603" marR="27728" indent="-102235">
              <a:lnSpc>
                <a:spcPct val="120000"/>
              </a:lnSpc>
              <a:buClr>
                <a:srgbClr val="000000"/>
              </a:buClr>
              <a:buSzPct val="69000"/>
              <a:buFont typeface="Lucida Grande"/>
              <a:defRPr sz="1400"/>
            </a:pPr>
            <a:r>
              <a:rPr sz="1200" u="sng" dirty="0">
                <a:hlinkClick r:id="rId3"/>
              </a:rPr>
              <a:t>https://www.youtube.com/watch?v=-la3q9d7AKQ</a:t>
            </a:r>
            <a:r>
              <a:rPr sz="1400" dirty="0"/>
              <a:t> </a:t>
            </a:r>
          </a:p>
          <a:p>
            <a:pPr marL="199812" marR="27728" indent="-131444">
              <a:lnSpc>
                <a:spcPct val="120000"/>
              </a:lnSpc>
              <a:buSzPct val="69000"/>
              <a:buFont typeface="Lucida Grande"/>
              <a:defRPr sz="1800"/>
            </a:pPr>
            <a:endParaRPr sz="1400" dirty="0"/>
          </a:p>
          <a:p>
            <a:pPr marL="27728" marR="27728">
              <a:lnSpc>
                <a:spcPct val="120000"/>
              </a:lnSpc>
              <a:defRPr sz="1800"/>
            </a:pPr>
            <a:r>
              <a:rPr sz="1600" dirty="0"/>
              <a:t>Odds Ratio in Logistic Regression</a:t>
            </a:r>
          </a:p>
          <a:p>
            <a:pPr marL="199812" marR="27728" indent="-131444">
              <a:lnSpc>
                <a:spcPct val="120000"/>
              </a:lnSpc>
              <a:buSzPct val="69000"/>
              <a:buFont typeface="Lucida Grande"/>
              <a:defRPr sz="1800"/>
            </a:pPr>
            <a:r>
              <a:rPr sz="1600" u="sng" dirty="0">
                <a:hlinkClick r:id="rId4"/>
              </a:rPr>
              <a:t>http://www.ats.ucla.edu/stat/mult_pkg/faq/general/odds_ratio.htm</a:t>
            </a:r>
          </a:p>
        </p:txBody>
      </p:sp>
      <p:sp>
        <p:nvSpPr>
          <p:cNvPr id="338"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2"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Homework 1 going ?</a:t>
            </a:r>
          </a:p>
          <a:p>
            <a:pPr marL="207115" marR="27728" indent="-138747">
              <a:lnSpc>
                <a:spcPct val="120000"/>
              </a:lnSpc>
              <a:buSzPct val="69000"/>
              <a:buFont typeface="Lucida Grande"/>
              <a:defRPr sz="1800"/>
            </a:pPr>
            <a:r>
              <a:rPr sz="1900"/>
              <a:t>How are the projects going?</a:t>
            </a:r>
          </a:p>
        </p:txBody>
      </p:sp>
      <p:sp>
        <p:nvSpPr>
          <p:cNvPr id="343"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7"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
        <p:nvSpPr>
          <p:cNvPr id="348" name="PRE-READING…"/>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PRE-READING</a:t>
            </a:r>
          </a:p>
          <a:p>
            <a:pPr marL="27728" marR="27728">
              <a:lnSpc>
                <a:spcPct val="120000"/>
              </a:lnSpc>
              <a:defRPr sz="1800"/>
            </a:pPr>
            <a:endParaRPr/>
          </a:p>
          <a:p>
            <a:pPr marL="27728" marR="27728">
              <a:lnSpc>
                <a:spcPct val="120000"/>
              </a:lnSpc>
              <a:defRPr sz="1200"/>
            </a:pPr>
            <a:r>
              <a:t>An Introduction to Statistical Learning</a:t>
            </a:r>
            <a:endParaRPr sz="1300"/>
          </a:p>
          <a:p>
            <a:pPr marL="210766" marR="27728" indent="-142398">
              <a:lnSpc>
                <a:spcPct val="120000"/>
              </a:lnSpc>
              <a:buSzPct val="69000"/>
              <a:buFont typeface="Lucida Grande"/>
              <a:defRPr sz="1200"/>
            </a:pPr>
            <a:r>
              <a:rPr sz="1300"/>
              <a:t>Chapter 5 - Resampling Methods</a:t>
            </a:r>
          </a:p>
          <a:p>
            <a:pPr marL="199813" marR="27728" indent="-131445">
              <a:lnSpc>
                <a:spcPct val="120000"/>
              </a:lnSpc>
              <a:buSzPct val="69000"/>
              <a:buFont typeface="Lucida Grande"/>
              <a:defRPr sz="1200"/>
            </a:pPr>
            <a:endParaRPr sz="1300"/>
          </a:p>
          <a:p>
            <a:pPr marL="27728" marR="27728">
              <a:lnSpc>
                <a:spcPct val="120000"/>
              </a:lnSpc>
              <a:defRPr sz="1200"/>
            </a:pPr>
            <a:r>
              <a:rPr sz="1300"/>
              <a:t>OR</a:t>
            </a:r>
          </a:p>
          <a:p>
            <a:pPr marL="27728" marR="27728">
              <a:lnSpc>
                <a:spcPct val="120000"/>
              </a:lnSpc>
              <a:defRPr sz="1200"/>
            </a:pPr>
            <a:endParaRPr sz="1300"/>
          </a:p>
          <a:p>
            <a:pPr marL="27728" marR="27728">
              <a:lnSpc>
                <a:spcPct val="120000"/>
              </a:lnSpc>
              <a:defRPr sz="1200"/>
            </a:pPr>
            <a:r>
              <a:rPr sz="1300"/>
              <a:t>Watch:</a:t>
            </a:r>
          </a:p>
          <a:p>
            <a:pPr marL="163300" marR="27728" indent="-94932">
              <a:lnSpc>
                <a:spcPct val="120000"/>
              </a:lnSpc>
              <a:buClr>
                <a:srgbClr val="FFFFFF"/>
              </a:buClr>
              <a:buSzPct val="69000"/>
              <a:buFont typeface="Lucida Grande"/>
              <a:defRPr sz="1200"/>
            </a:pPr>
            <a:r>
              <a:rPr sz="1300"/>
              <a:t>Cross validation </a:t>
            </a:r>
            <a:r>
              <a:rPr u="sng">
                <a:hlinkClick r:id="rId2"/>
              </a:rPr>
              <a:t>https://www.youtube.com/watch?v=CmEqvD_ov2o</a:t>
            </a:r>
            <a:endParaRPr sz="1300"/>
          </a:p>
          <a:p>
            <a:pPr marL="163300" marR="27728" indent="-94932">
              <a:lnSpc>
                <a:spcPct val="120000"/>
              </a:lnSpc>
              <a:buClr>
                <a:srgbClr val="FFFFFF"/>
              </a:buClr>
              <a:buSzPct val="69000"/>
              <a:buFont typeface="Lucida Grande"/>
              <a:defRPr sz="1200"/>
            </a:pPr>
            <a:r>
              <a:rPr sz="1300"/>
              <a:t>Bootstrapping </a:t>
            </a:r>
            <a:r>
              <a:rPr u="sng">
                <a:hlinkClick r:id="rId3"/>
              </a:rPr>
              <a:t>https://www.youtube.com/watch?v=PmKOOGVRsmc</a:t>
            </a:r>
          </a:p>
        </p:txBody>
      </p:sp>
      <p:pic>
        <p:nvPicPr>
          <p:cNvPr id="349" name="Image" descr="Image"/>
          <p:cNvPicPr>
            <a:picLocks noChangeAspect="1"/>
          </p:cNvPicPr>
          <p:nvPr/>
        </p:nvPicPr>
        <p:blipFill>
          <a:blip r:embed="rId4">
            <a:extLst/>
          </a:blip>
          <a:stretch>
            <a:fillRect/>
          </a:stretch>
        </p:blipFill>
        <p:spPr>
          <a:xfrm>
            <a:off x="6975273" y="2159568"/>
            <a:ext cx="1830334" cy="2757674"/>
          </a:xfrm>
          <a:prstGeom prst="rect">
            <a:avLst/>
          </a:prstGeom>
          <a:ln w="25400"/>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3083832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4214927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57" name="AGENDA"/>
          <p:cNvSpPr txBox="1">
            <a:spLocks noGrp="1"/>
          </p:cNvSpPr>
          <p:nvPr>
            <p:ph type="title"/>
          </p:nvPr>
        </p:nvSpPr>
        <p:spPr>
          <a:prstGeom prst="rect">
            <a:avLst/>
          </a:prstGeom>
        </p:spPr>
        <p:txBody>
          <a:bodyPr/>
          <a:lstStyle/>
          <a:p>
            <a:r>
              <a:t>AGENDA</a:t>
            </a:r>
          </a:p>
        </p:txBody>
      </p:sp>
      <p:sp>
        <p:nvSpPr>
          <p:cNvPr id="158" name="Motivation…"/>
          <p:cNvSpPr txBox="1">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What is Logistic Regression?</a:t>
            </a:r>
          </a:p>
          <a:p>
            <a:pPr marL="352777" indent="-352777">
              <a:buClrTx/>
              <a:buSzPct val="100000"/>
              <a:buFontTx/>
              <a:buAutoNum type="arabicPeriod"/>
            </a:pPr>
            <a:r>
              <a:rPr dirty="0"/>
              <a:t>Evaluating Logistic Regression</a:t>
            </a:r>
          </a:p>
          <a:p>
            <a:pPr marL="352777" indent="-352777">
              <a:buClrTx/>
              <a:buSzPct val="100000"/>
              <a:buFontTx/>
              <a:buAutoNum type="arabicPeriod"/>
            </a:pPr>
            <a:r>
              <a:rPr lang="en-GB" dirty="0" smtClean="0">
                <a:solidFill>
                  <a:srgbClr val="00B050"/>
                </a:solidFill>
              </a:rPr>
              <a:t>Lab4a - Logistic Regression using Titanic data</a:t>
            </a:r>
          </a:p>
          <a:p>
            <a:pPr marL="352777" indent="-352777">
              <a:buClrTx/>
              <a:buSzPct val="100000"/>
              <a:buFontTx/>
              <a:buAutoNum type="arabicPeriod"/>
            </a:pPr>
            <a:r>
              <a:rPr lang="en-GB" dirty="0" smtClean="0">
                <a:solidFill>
                  <a:srgbClr val="00B050"/>
                </a:solidFill>
              </a:rPr>
              <a:t>Lab4b - </a:t>
            </a:r>
            <a:r>
              <a:rPr lang="en-GB" dirty="0" err="1" smtClean="0">
                <a:solidFill>
                  <a:srgbClr val="00B050"/>
                </a:solidFill>
              </a:rPr>
              <a:t>Jupyter</a:t>
            </a:r>
            <a:r>
              <a:rPr lang="en-GB" dirty="0" smtClean="0">
                <a:solidFill>
                  <a:srgbClr val="00B050"/>
                </a:solidFill>
              </a:rPr>
              <a:t> Notebook Practice</a:t>
            </a:r>
          </a:p>
          <a:p>
            <a:pPr marL="352777" indent="-352777">
              <a:buClrTx/>
              <a:buSzPct val="100000"/>
              <a:buFontTx/>
              <a:buAutoNum type="arabicPeriod"/>
            </a:pPr>
            <a:r>
              <a:rPr lang="en-GB" dirty="0" smtClean="0">
                <a:solidFill>
                  <a:srgbClr val="00B050"/>
                </a:solidFill>
              </a:rPr>
              <a:t>Lab5 - Statistical Inference</a:t>
            </a:r>
            <a:endParaRPr dirty="0">
              <a:solidFill>
                <a:srgbClr val="00B050"/>
              </a:solidFill>
            </a:endParaRPr>
          </a:p>
          <a:p>
            <a:pPr marL="352777" indent="-352777">
              <a:buClrTx/>
              <a:buSzPct val="100000"/>
              <a:buFontTx/>
              <a:buAutoNum type="arabicPeriod"/>
            </a:pPr>
            <a:r>
              <a:rPr dirty="0"/>
              <a:t>Homework Review</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
        <p:nvSpPr>
          <p:cNvPr id="165" name="Rectangle"/>
          <p:cNvSpPr/>
          <p:nvPr/>
        </p:nvSpPr>
        <p:spPr>
          <a:xfrm>
            <a:off x="5054070" y="1240366"/>
            <a:ext cx="3888715" cy="1818317"/>
          </a:xfrm>
          <a:prstGeom prst="rect">
            <a:avLst/>
          </a:prstGeom>
          <a:solidFill>
            <a:srgbClr val="FF56F9">
              <a:alpha val="35865"/>
            </a:srgbClr>
          </a:solidFill>
          <a:ln w="50800">
            <a:solidFill>
              <a:srgbClr val="FF41F4"/>
            </a:solidFill>
            <a:custDash>
              <a:ds d="600000" sp="600000"/>
            </a:custDash>
            <a:miter lim="400000"/>
          </a:ln>
        </p:spPr>
        <p:txBody>
          <a:bodyPr lIns="50800" tIns="50800" rIns="50800" bIns="50800" anchor="ctr"/>
          <a:lstStyle/>
          <a:p>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72" name="SUPERVISED LEARNING - REGRESSION &amp; CLASSIFICATION"/>
          <p:cNvSpPr txBox="1">
            <a:spLocks noGrp="1"/>
          </p:cNvSpPr>
          <p:nvPr>
            <p:ph type="title"/>
          </p:nvPr>
        </p:nvSpPr>
        <p:spPr>
          <a:prstGeom prst="rect">
            <a:avLst/>
          </a:prstGeom>
        </p:spPr>
        <p:txBody>
          <a:bodyPr/>
          <a:lstStyle>
            <a:lvl1pPr>
              <a:defRPr sz="2000"/>
            </a:lvl1pPr>
          </a:lstStyle>
          <a:p>
            <a:r>
              <a:t>SUPERVISED LEARNING - REGRESSION &amp; CLASSIFICATION</a:t>
            </a:r>
          </a:p>
        </p:txBody>
      </p:sp>
      <p:sp>
        <p:nvSpPr>
          <p:cNvPr id="173" name="If the y variable is numeric then we have a regression problem - we are trying to predict a continuous number…"/>
          <p:cNvSpPr txBox="1"/>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WHAT IS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LOGISTIC REGRESSION?</a:t>
            </a:r>
          </a:p>
        </p:txBody>
      </p:sp>
      <p:sp>
        <p:nvSpPr>
          <p:cNvPr id="18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2095</TotalTime>
  <Words>1030</Words>
  <Application>Microsoft Macintosh PowerPoint</Application>
  <PresentationFormat>Custom</PresentationFormat>
  <Paragraphs>219</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Bitter</vt:lpstr>
      <vt:lpstr>Gill Sans</vt:lpstr>
      <vt:lpstr>Helvetica</vt:lpstr>
      <vt:lpstr>Helvetica Neue</vt:lpstr>
      <vt:lpstr>Lucida Grande</vt:lpstr>
      <vt:lpstr>Proxima Nova</vt:lpstr>
      <vt:lpstr>Times</vt:lpstr>
      <vt:lpstr>Trebuchet MS</vt:lpstr>
      <vt:lpstr>Wingdings</vt:lpstr>
      <vt:lpstr>White</vt:lpstr>
      <vt:lpstr>Welcome to General Assembly</vt:lpstr>
      <vt:lpstr>DATA SCIENCE  10 WEEK PART TIME COURSE  Week 3 - Logistic Regression</vt:lpstr>
      <vt:lpstr>Course  Plan</vt:lpstr>
      <vt:lpstr>Git &amp; GitHub – 1 Pager Guide!</vt:lpstr>
      <vt:lpstr>Git &amp; GitHub – 1 Pager Guide!</vt:lpstr>
      <vt:lpstr>AGENDA</vt:lpstr>
      <vt:lpstr>PowerPoint Presentation</vt:lpstr>
      <vt:lpstr>SUPERVISED LEARNING - REGRESSION &amp; CLASSIFICATION</vt:lpstr>
      <vt:lpstr>WHAT IS LOGISTIC REGRESSION?</vt:lpstr>
      <vt:lpstr>LOGISTIC REGRESSION</vt:lpstr>
      <vt:lpstr>LOGISTIC REGRESSION</vt:lpstr>
      <vt:lpstr>LOGISTIC REGRESSION</vt:lpstr>
      <vt:lpstr>LOGISTIC REGRESSION</vt:lpstr>
      <vt:lpstr>LOGISTIC REGRESSION</vt:lpstr>
      <vt:lpstr>EVALUATING LOGISTIC REGRESSION</vt:lpstr>
      <vt:lpstr>How to Classify Using Probability?</vt:lpstr>
      <vt:lpstr>PowerPoint Presentation</vt:lpstr>
      <vt:lpstr>Accuracy of a Classification Model</vt:lpstr>
      <vt:lpstr>Accuracy of a Classification Model</vt:lpstr>
      <vt:lpstr>Knowledge Check</vt:lpstr>
      <vt:lpstr>CONFUSION MATRIX</vt:lpstr>
      <vt:lpstr>RECEIVER OPERATING CHARACTERISTIC (ROC)</vt:lpstr>
      <vt:lpstr>RECEIVER OPERATING CHARACTERISTIC (ROC)</vt:lpstr>
      <vt:lpstr>RECEIVER OPERATING CHARACTERISTIC (ROC) - AREA UNDER THE CURVE(AUC)</vt:lpstr>
      <vt:lpstr>LOGISTIC REGRESSION - WALKTHROUGH NOTEBOOK</vt:lpstr>
      <vt:lpstr>PowerPoint Presentation</vt:lpstr>
      <vt:lpstr>Dummy Variables</vt:lpstr>
      <vt:lpstr>Data Set:  Titanic Survival</vt:lpstr>
      <vt:lpstr>Logistic Regression Modelling</vt:lpstr>
      <vt:lpstr>PowerPoint Presentation</vt:lpstr>
      <vt:lpstr>     LAB</vt:lpstr>
      <vt:lpstr>PowerPoint Presentation</vt:lpstr>
      <vt:lpstr>PowerPoint Presentation</vt:lpstr>
      <vt:lpstr>DISCUSSION TIME  Logistic Regression applied to loan applications (https://github.com/nborwankar/LearnDataScience)  Logistic Regression video (watch at 1.5x speed)  https://www.youtube.com/watch?v=-la3q9d7AKQ   Odds Ratio in Logistic Regression http://www.ats.ucla.edu/stat/mult_pkg/faq/general/odds_ratio.htm</vt:lpstr>
      <vt:lpstr>DISCUSSION TIME  Homework/Course Project How’s Homework 1 going ? How are the projects going?</vt:lpstr>
      <vt:lpstr>PRE-READING  An Introduction to Statistical Learning Chapter 5 - Resampling Methods  OR  Watch: Cross validation https://www.youtube.com/watch?v=CmEqvD_ov2o Bootstrapping https://www.youtube.com/watch?v=PmKOOGVRsmc</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3 - Logistic Regression</dc:title>
  <cp:lastModifiedBy>Microsoft Office User</cp:lastModifiedBy>
  <cp:revision>30</cp:revision>
  <cp:lastPrinted>2018-03-06T10:13:42Z</cp:lastPrinted>
  <dcterms:modified xsi:type="dcterms:W3CDTF">2018-03-07T10:04:28Z</dcterms:modified>
</cp:coreProperties>
</file>